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73" r:id="rId7"/>
    <p:sldId id="268" r:id="rId8"/>
    <p:sldId id="269" r:id="rId9"/>
    <p:sldId id="270" r:id="rId10"/>
    <p:sldId id="271" r:id="rId11"/>
    <p:sldId id="279" r:id="rId12"/>
    <p:sldId id="280" r:id="rId13"/>
    <p:sldId id="281" r:id="rId14"/>
    <p:sldId id="283" r:id="rId15"/>
    <p:sldId id="284" r:id="rId16"/>
    <p:sldId id="285" r:id="rId17"/>
    <p:sldId id="288" r:id="rId18"/>
    <p:sldId id="289" r:id="rId19"/>
    <p:sldId id="290" r:id="rId20"/>
    <p:sldId id="291" r:id="rId21"/>
    <p:sldId id="292" r:id="rId22"/>
    <p:sldId id="286" r:id="rId23"/>
    <p:sldId id="293" r:id="rId24"/>
  </p:sldIdLst>
  <p:sldSz cx="18288000" cy="10287000"/>
  <p:notesSz cx="6858000" cy="9144000"/>
  <p:embeddedFontLst>
    <p:embeddedFont>
      <p:font typeface="Anton" pitchFamily="2" charset="0"/>
      <p:regular r:id="rId25"/>
    </p:embeddedFont>
    <p:embeddedFont>
      <p:font typeface="Poppins Medium" panose="00000600000000000000" pitchFamily="2" charset="0"/>
      <p:regular r:id="rId26"/>
    </p:embeddedFont>
    <p:embeddedFont>
      <p:font typeface="Segoe UI Emoji" panose="020B0502040204020203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3.jpg"/><Relationship Id="rId4" Type="http://schemas.openxmlformats.org/officeDocument/2006/relationships/image" Target="../media/image5.sv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.png"/><Relationship Id="rId7" Type="http://schemas.openxmlformats.org/officeDocument/2006/relationships/image" Target="../media/image4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.png"/><Relationship Id="rId7" Type="http://schemas.openxmlformats.org/officeDocument/2006/relationships/image" Target="../media/image4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.png"/><Relationship Id="rId7" Type="http://schemas.openxmlformats.org/officeDocument/2006/relationships/image" Target="../media/image5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18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6.jpg"/><Relationship Id="rId4" Type="http://schemas.openxmlformats.org/officeDocument/2006/relationships/image" Target="../media/image5.sv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3730205"/>
            <a:ext cx="18502431" cy="2826589"/>
            <a:chOff x="0" y="0"/>
            <a:chExt cx="4873068" cy="744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3068" cy="744451"/>
            </a:xfrm>
            <a:custGeom>
              <a:avLst/>
              <a:gdLst/>
              <a:ahLst/>
              <a:cxnLst/>
              <a:rect l="l" t="t" r="r" b="b"/>
              <a:pathLst>
                <a:path w="4873068" h="744451">
                  <a:moveTo>
                    <a:pt x="0" y="0"/>
                  </a:moveTo>
                  <a:lnTo>
                    <a:pt x="4873068" y="0"/>
                  </a:lnTo>
                  <a:lnTo>
                    <a:pt x="4873068" y="744451"/>
                  </a:lnTo>
                  <a:lnTo>
                    <a:pt x="0" y="74445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3068" cy="7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04158" y="4282628"/>
            <a:ext cx="1721742" cy="1721742"/>
          </a:xfrm>
          <a:custGeom>
            <a:avLst/>
            <a:gdLst/>
            <a:ahLst/>
            <a:cxnLst/>
            <a:rect l="l" t="t" r="r" b="b"/>
            <a:pathLst>
              <a:path w="1721742" h="1721742">
                <a:moveTo>
                  <a:pt x="0" y="0"/>
                </a:moveTo>
                <a:lnTo>
                  <a:pt x="1721742" y="0"/>
                </a:lnTo>
                <a:lnTo>
                  <a:pt x="1721742" y="1721742"/>
                </a:lnTo>
                <a:lnTo>
                  <a:pt x="0" y="1721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75865" y="901013"/>
            <a:ext cx="572565" cy="327924"/>
          </a:xfrm>
          <a:custGeom>
            <a:avLst/>
            <a:gdLst/>
            <a:ahLst/>
            <a:cxnLst/>
            <a:rect l="l" t="t" r="r" b="b"/>
            <a:pathLst>
              <a:path w="572565" h="327924">
                <a:moveTo>
                  <a:pt x="0" y="0"/>
                </a:moveTo>
                <a:lnTo>
                  <a:pt x="572565" y="0"/>
                </a:lnTo>
                <a:lnTo>
                  <a:pt x="572565" y="327923"/>
                </a:lnTo>
                <a:lnTo>
                  <a:pt x="0" y="327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50458" y="3730205"/>
            <a:ext cx="14113348" cy="2154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255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A2D3FF">
                    <a:alpha val="71765"/>
                  </a:srgbClr>
                </a:solidFill>
                <a:latin typeface="Anton"/>
                <a:ea typeface="Anton"/>
                <a:cs typeface="Anton"/>
                <a:sym typeface="Anton"/>
              </a:rPr>
              <a:t>Setting up a SIEM Environment using </a:t>
            </a:r>
            <a:r>
              <a:rPr lang="en-US" sz="6000" b="1" dirty="0" err="1">
                <a:solidFill>
                  <a:srgbClr val="A2D3FF">
                    <a:alpha val="71765"/>
                  </a:srgbClr>
                </a:solidFill>
                <a:latin typeface="Anton"/>
                <a:ea typeface="Anton"/>
                <a:cs typeface="Anton"/>
                <a:sym typeface="Anton"/>
              </a:rPr>
              <a:t>Wazuh</a:t>
            </a:r>
            <a:endParaRPr lang="en-US" sz="6000" b="1" dirty="0">
              <a:solidFill>
                <a:srgbClr val="A2D3FF">
                  <a:alpha val="71765"/>
                </a:srgb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38600" y="3730205"/>
            <a:ext cx="13760109" cy="2154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55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Setting up a SIEM Environment using </a:t>
            </a:r>
            <a:r>
              <a:rPr lang="en-US" sz="6000" b="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Wazuh</a:t>
            </a:r>
            <a:endParaRPr lang="en-US" sz="6000" b="1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2F48-A6F7-1F89-EE28-1BEC27B4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8FCEC4-9136-C717-96DD-FE08127B64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F26DF6-A0BB-C968-B5EE-B26F3C32CBCE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93A93A7-84D2-E101-E623-5C26A2FF452C}"/>
              </a:ext>
            </a:extLst>
          </p:cNvPr>
          <p:cNvGrpSpPr/>
          <p:nvPr/>
        </p:nvGrpSpPr>
        <p:grpSpPr>
          <a:xfrm>
            <a:off x="1376668" y="1296403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E8D1995-0B3B-AB15-115C-A3FBCED13CE7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88F105E-0195-342C-7542-F8211CE27BAC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86495FA0-6D26-7C66-2ED5-58DD8F47A251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1ADF55-6165-E2DE-ADFE-5D6F688DA794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98FEEAA-97E6-1021-71B6-1DAEB6A5CD71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86860C0-D066-6309-6215-98612B829286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3CCCFCE1-8270-7967-DC2D-037A7FD3C0B4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3.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Installation (Ubuntu)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C84CC839-CBA9-98E0-8AD0-A8EE3D8ED73C}"/>
              </a:ext>
            </a:extLst>
          </p:cNvPr>
          <p:cNvSpPr txBox="1"/>
          <p:nvPr/>
        </p:nvSpPr>
        <p:spPr>
          <a:xfrm>
            <a:off x="1666578" y="182923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2-Edited the </a:t>
            </a:r>
            <a:r>
              <a:rPr lang="en-US" sz="3200" b="1" dirty="0" err="1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config.yml</a:t>
            </a: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added Ubuntu machine IP under all nodes: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5BC02-48F5-164B-FB2F-BDB0747AA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68" y="2566862"/>
            <a:ext cx="14853932" cy="1017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C619AD-624E-3C52-D192-EFFDE7369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63" b="12804"/>
          <a:stretch/>
        </p:blipFill>
        <p:spPr>
          <a:xfrm>
            <a:off x="2172970" y="3649179"/>
            <a:ext cx="5403500" cy="5959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FA79704-D4F3-386C-D54A-9B586DFC65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34"/>
          <a:stretch/>
        </p:blipFill>
        <p:spPr>
          <a:xfrm>
            <a:off x="8447200" y="3652816"/>
            <a:ext cx="5823259" cy="5843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4" name="Group 7">
            <a:extLst>
              <a:ext uri="{FF2B5EF4-FFF2-40B4-BE49-F238E27FC236}">
                <a16:creationId xmlns:a16="http://schemas.microsoft.com/office/drawing/2014/main" id="{AA66F7C5-9AB6-204F-E8AB-AF6C3F32B56F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C8F022B-1E7C-9652-4D74-346732165325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B6D12698-F9AB-4BF9-0A9B-254E184A1DA1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8" name="TextBox 25">
            <a:extLst>
              <a:ext uri="{FF2B5EF4-FFF2-40B4-BE49-F238E27FC236}">
                <a16:creationId xmlns:a16="http://schemas.microsoft.com/office/drawing/2014/main" id="{044B5011-8049-2486-B3D2-11789AD20783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43143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D485-2BC3-F18F-20CE-6C594157F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7028E1-6C8B-8B94-73F4-13C591145B0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5B8C9A-719E-2857-93D6-58C8C392287F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042967E-0D60-ABDB-C2D2-EF456221418D}"/>
              </a:ext>
            </a:extLst>
          </p:cNvPr>
          <p:cNvGrpSpPr/>
          <p:nvPr/>
        </p:nvGrpSpPr>
        <p:grpSpPr>
          <a:xfrm>
            <a:off x="1376668" y="1296403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50F099C-3BE9-0022-B09E-25A87CDBFDE3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E518D0-38C7-7416-D0A9-9CC136B5800E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927CC101-707C-8318-773D-1A0DE17FC7F6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E64ADA2-AD92-DB91-84B2-FF70302ED5EA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369B311-B7CB-FA8F-6DEF-762DACE38B7B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5433FF6-35B4-F442-E6C2-34B84266A790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72DC5C12-5F4B-3CD8-4B7B-3E1E06B18698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3.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Installation (Ubuntu)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7CE84630-C3DE-BBC9-0A9A-08BC1D3BE3A7}"/>
              </a:ext>
            </a:extLst>
          </p:cNvPr>
          <p:cNvSpPr txBox="1"/>
          <p:nvPr/>
        </p:nvSpPr>
        <p:spPr>
          <a:xfrm>
            <a:off x="1666578" y="182923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3-Generated installation files: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A5C8F8BA-48F5-9DCA-EB96-1EEC4A35E36F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2BA08B4-B670-1E98-4648-C004950D9105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1DBF8D9C-6E34-2CAF-3AB8-BE80A005F4AE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EB864C30-A902-B588-4348-A4E66F9CBC3B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09</a:t>
            </a:r>
          </a:p>
        </p:txBody>
      </p:sp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345153-2D41-021D-17E2-54FBD06DC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3" r="18394" b="32293"/>
          <a:stretch/>
        </p:blipFill>
        <p:spPr>
          <a:xfrm>
            <a:off x="1156928" y="3507612"/>
            <a:ext cx="7799106" cy="5851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4F4C29-65E0-98B8-C5CE-D1421DA56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1" y="2258785"/>
            <a:ext cx="5858196" cy="1410947"/>
          </a:xfrm>
          <a:prstGeom prst="rect">
            <a:avLst/>
          </a:prstGeom>
        </p:spPr>
      </p:pic>
      <p:pic>
        <p:nvPicPr>
          <p:cNvPr id="32" name="Picture 3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BD9CBB-D547-E8BC-5F36-DAC278891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5"/>
          <a:stretch/>
        </p:blipFill>
        <p:spPr>
          <a:xfrm>
            <a:off x="9082893" y="3672886"/>
            <a:ext cx="7005330" cy="5754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02FD34-8892-73A9-B4C5-1D036E79C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0" y="2186852"/>
            <a:ext cx="3893645" cy="17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0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40A2-DB41-69EB-D308-1E319554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A25E18-D02C-8B32-42AF-E4B883F0A07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3F9B72-0CBB-E5CA-3AA4-DD438C2C8B36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BA887F0-33C4-497E-58FB-B441E80D7FC3}"/>
              </a:ext>
            </a:extLst>
          </p:cNvPr>
          <p:cNvGrpSpPr/>
          <p:nvPr/>
        </p:nvGrpSpPr>
        <p:grpSpPr>
          <a:xfrm>
            <a:off x="1376668" y="1296403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1C44B02-A681-5AA5-1690-DCF87D860A7D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CB0B397-B53E-E96F-A269-D6724E7447A3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1FFBEC9-7AC2-959B-F604-6E38C77A3E75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EC6319E-151B-6575-134B-C182EF7C807A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C140579-E9A9-90C9-CB8B-06D33D29171B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DFD8B8F-D1F1-7BDA-4F82-8849238EFC23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512055F-EF12-9AAD-2FC1-6D8DB11DE574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3.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Installation (Ubuntu)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068CCD45-F7C0-664E-2582-4CC66F8DDA31}"/>
              </a:ext>
            </a:extLst>
          </p:cNvPr>
          <p:cNvSpPr txBox="1"/>
          <p:nvPr/>
        </p:nvSpPr>
        <p:spPr>
          <a:xfrm>
            <a:off x="1666578" y="182923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3-Generated installation files: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D67240EE-5A66-1450-7847-5999A55B351E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F429C759-7D2E-E8FF-6451-72200154793F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603BD707-C39B-26EE-0ED2-62F879FEBEB5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2241ED8C-ABAF-0B1A-FB5C-834470D710C5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</a:p>
        </p:txBody>
      </p:sp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57566EF8-AD5B-E29A-DC8B-944E0DB03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64" y="3328647"/>
            <a:ext cx="13641638" cy="4934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49493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114D-A861-A6B1-AB61-150A4981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E59BD7-7396-5F00-BB0B-F988E293E5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0431DB0-684A-AB25-9E99-0C4A695A7A82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C3EBAD1-CB58-EFD9-E9E2-3142C86EA881}"/>
              </a:ext>
            </a:extLst>
          </p:cNvPr>
          <p:cNvGrpSpPr/>
          <p:nvPr/>
        </p:nvGrpSpPr>
        <p:grpSpPr>
          <a:xfrm>
            <a:off x="1376668" y="1296403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0F4BB3-E053-4280-98BA-46B78BC12DF4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975189C-C446-2219-80C4-BB5BE40A8DCC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221D664-D1E3-207A-AB88-0C09C9102F2B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C6E2C4E-172E-7195-DF5A-04716C3D84EB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1E5ED32-1DC6-006C-EC81-CC068D5F56E6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5305CFAB-C134-0037-F199-9DF2912360EB}"/>
              </a:ext>
            </a:extLst>
          </p:cNvPr>
          <p:cNvSpPr txBox="1"/>
          <p:nvPr/>
        </p:nvSpPr>
        <p:spPr>
          <a:xfrm>
            <a:off x="2346620" y="673051"/>
            <a:ext cx="10835980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4.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Agent Deployment (Windows)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E1D9013-6741-4D08-AA19-237ADD2E95F7}"/>
              </a:ext>
            </a:extLst>
          </p:cNvPr>
          <p:cNvSpPr txBox="1"/>
          <p:nvPr/>
        </p:nvSpPr>
        <p:spPr>
          <a:xfrm>
            <a:off x="1521623" y="1285506"/>
            <a:ext cx="15244754" cy="1407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1-Deployed new agent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from the 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Dashboard.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Selected Windows → provided: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B5EEC20-3620-879B-A57F-D242B71A5411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B96AC9-68FD-C15E-1DA1-8B3B7B3E40BB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EAF4276-07DE-CB14-47B9-357F16349400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408FDAFB-E474-E394-1DAE-BEC9D270D930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DE5F9E-F01C-E854-731E-3FDF2BA3E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9" y="3256773"/>
            <a:ext cx="8072132" cy="5185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C20DE1-F07D-9222-0AEE-4A9EAB379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71" y="3256773"/>
            <a:ext cx="6324600" cy="5185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Freeform 19">
            <a:extLst>
              <a:ext uri="{FF2B5EF4-FFF2-40B4-BE49-F238E27FC236}">
                <a16:creationId xmlns:a16="http://schemas.microsoft.com/office/drawing/2014/main" id="{73DE5CCD-E9BD-8496-3B2F-CCBBE5F4AD92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4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13C-BCA2-C46E-13A0-A945AF31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18AC58-7178-A935-ABA1-B6920891691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D8EEF9-12A6-2D68-D3FA-37AE5A042F64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C7FAD56-E56D-BA4A-53A6-6B864A191559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A06098D-1D68-27D8-833B-558EADCB9FA6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9FAC16D-29A4-6295-F889-3811688FD499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F7C213F-4616-1AF4-AE96-D8F6A9F5F6B2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EB458B3A-E6BE-2816-5ABA-5AAB57DD6F23}"/>
              </a:ext>
            </a:extLst>
          </p:cNvPr>
          <p:cNvSpPr txBox="1"/>
          <p:nvPr/>
        </p:nvSpPr>
        <p:spPr>
          <a:xfrm>
            <a:off x="2346620" y="673051"/>
            <a:ext cx="10835980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4.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Agent Deployment (Windows)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190A238D-E95D-19CB-BACC-C0ABAA0E8B99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B987BD3-9CC0-037B-EDE5-5429B586061A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D6ED98A4-A2EC-DF09-4A8D-BC7F4DE95542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3FAFAB1B-F965-30C3-98F3-6268B4911F41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ECD1DB-58EE-E4BA-95E4-42B8B2EC50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9" y="1273971"/>
            <a:ext cx="14935200" cy="7103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81C6D-B9EE-3BA0-8713-9DBEC14BD5D5}"/>
              </a:ext>
            </a:extLst>
          </p:cNvPr>
          <p:cNvSpPr txBox="1"/>
          <p:nvPr/>
        </p:nvSpPr>
        <p:spPr>
          <a:xfrm>
            <a:off x="4907110" y="3927484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address: 192.168.1.9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00C60-4A9A-4FF8-F2C0-6BB937810158}"/>
              </a:ext>
            </a:extLst>
          </p:cNvPr>
          <p:cNvSpPr txBox="1"/>
          <p:nvPr/>
        </p:nvSpPr>
        <p:spPr>
          <a:xfrm>
            <a:off x="5181600" y="5990184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name</a:t>
            </a:r>
          </a:p>
        </p:txBody>
      </p:sp>
    </p:spTree>
    <p:extLst>
      <p:ext uri="{BB962C8B-B14F-4D97-AF65-F5344CB8AC3E}">
        <p14:creationId xmlns:p14="http://schemas.microsoft.com/office/powerpoint/2010/main" val="132376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CB571-F54D-9358-A420-0773EF68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E8D939-ED85-D368-BFF8-4E8D9A71C4ED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F4DEB8-BF3D-0D1B-8645-9AC74D01E1BE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1E2CD78-BB56-6DC0-2E4F-A599A1F6B79D}"/>
              </a:ext>
            </a:extLst>
          </p:cNvPr>
          <p:cNvGrpSpPr/>
          <p:nvPr/>
        </p:nvGrpSpPr>
        <p:grpSpPr>
          <a:xfrm>
            <a:off x="1347639" y="1617719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253839C-15E3-2236-AFA4-5A05D6B23BC0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FAB636E-5081-5888-C393-385940E3EC7E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F570DE66-FA38-F123-75A2-23C5196405BE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5BDFF0D-1FF4-5911-E07E-31862AB1EDDD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42BED50-9A98-11C7-5479-AFFE7FE9EB74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4159C4D-783D-783D-B3D1-6812CE5696FD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AEF07120-B442-F006-D013-7F7F900AB7F6}"/>
              </a:ext>
            </a:extLst>
          </p:cNvPr>
          <p:cNvSpPr txBox="1"/>
          <p:nvPr/>
        </p:nvSpPr>
        <p:spPr>
          <a:xfrm>
            <a:off x="2346620" y="673051"/>
            <a:ext cx="10835980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4.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Agent Deployment (Windows)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5FD6192E-BFDB-2CA8-18A4-F889BF725D82}"/>
              </a:ext>
            </a:extLst>
          </p:cNvPr>
          <p:cNvSpPr txBox="1"/>
          <p:nvPr/>
        </p:nvSpPr>
        <p:spPr>
          <a:xfrm>
            <a:off x="1476480" y="1741529"/>
            <a:ext cx="15244754" cy="1407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2-Downloaded agent using PowerShell: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3-Installed and started the service: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EFB73385-FA1D-DB67-2071-87DFE3A45F97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F84F38F1-07E3-2AE4-9F1C-7F56D8F9FD19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8229809-4FC0-CDDE-2C06-1150BDD6FFDB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E7A021C5-0AA7-728D-9520-FEDD0D32ADD1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1FEA7-2605-BECE-0FF1-BA627408A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102" y="1224052"/>
            <a:ext cx="7917351" cy="1881795"/>
          </a:xfrm>
          <a:prstGeom prst="rect">
            <a:avLst/>
          </a:prstGeom>
        </p:spPr>
      </p:pic>
      <p:pic>
        <p:nvPicPr>
          <p:cNvPr id="17" name="Picture 16" descr="A blue and white screen&#10;&#10;AI-generated content may be incorrect.">
            <a:extLst>
              <a:ext uri="{FF2B5EF4-FFF2-40B4-BE49-F238E27FC236}">
                <a16:creationId xmlns:a16="http://schemas.microsoft.com/office/drawing/2014/main" id="{D39BCC2B-3231-EBBE-6F28-7455B7EC0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9" y="3850109"/>
            <a:ext cx="8840936" cy="2563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35C90B-B756-3653-50DB-8904A9FDF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2423090"/>
            <a:ext cx="4267200" cy="1200234"/>
          </a:xfrm>
          <a:prstGeom prst="rect">
            <a:avLst/>
          </a:prstGeom>
        </p:spPr>
      </p:pic>
      <p:pic>
        <p:nvPicPr>
          <p:cNvPr id="27" name="Picture 26" descr="A blue square with white border&#10;&#10;AI-generated content may be incorrect.">
            <a:extLst>
              <a:ext uri="{FF2B5EF4-FFF2-40B4-BE49-F238E27FC236}">
                <a16:creationId xmlns:a16="http://schemas.microsoft.com/office/drawing/2014/main" id="{EBFF3A9D-EB23-EA2E-17D1-DFD2DD2B5F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8" b="25202"/>
          <a:stretch/>
        </p:blipFill>
        <p:spPr>
          <a:xfrm>
            <a:off x="1293665" y="6319231"/>
            <a:ext cx="8840935" cy="270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456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562BA-E3B3-0DE5-2DE6-5204C5D88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5C0473-545F-F930-1C3F-15BADED823B7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1D95A5B-45AF-8E1E-BDD8-F762E95F89BA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62E5428-6AA2-1737-AC2D-6041F5823196}"/>
              </a:ext>
            </a:extLst>
          </p:cNvPr>
          <p:cNvGrpSpPr/>
          <p:nvPr/>
        </p:nvGrpSpPr>
        <p:grpSpPr>
          <a:xfrm>
            <a:off x="1347639" y="1617718"/>
            <a:ext cx="15158732" cy="255165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3180EFE-5CC6-9123-1AE2-94CF40087FF3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D6B6618-3BCA-D02B-7FEC-608C60834242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783173E-7BF3-28DB-4DD0-6B61AF958ADC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2C949A0-9A8A-BB21-AA27-3A2FBA62FF42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43DAE35-AB8B-E698-5D51-409C92011110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33DA6C6-1FF5-3E54-B263-CD1DCCED4855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30FD444-F3B7-ACD2-0442-6E3B2BE810B0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5. Sysmon Deployment and Integration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1182EEB-8D69-A1B9-E18B-086D49E32267}"/>
              </a:ext>
            </a:extLst>
          </p:cNvPr>
          <p:cNvSpPr txBox="1"/>
          <p:nvPr/>
        </p:nvSpPr>
        <p:spPr>
          <a:xfrm>
            <a:off x="1483548" y="1372977"/>
            <a:ext cx="1524475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1:</a:t>
            </a:r>
            <a:endParaRPr lang="ar-EG" sz="4000" b="1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Installed Sysmon 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v15.15 on Windows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Used </a:t>
            </a: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sysmonconfig.xml 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advanced event filtering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Validated config file successfully 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Sysmon service started and began logging system events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453EF35-3544-F5EA-DA53-DCAF6A32C96E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7D2D2F4-07A1-2054-C1C3-134788489557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963FF88-8E90-AB3A-DC44-73BF234C6880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327F6C01-CBA0-9247-BA27-3BA3D82FEC3E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23698BEA-6586-DAC5-B0F1-D6A81AEA1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84" y="3958300"/>
            <a:ext cx="7820025" cy="5869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312F50F0-A12A-E191-6E90-DE7DB1985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64" y="4057148"/>
            <a:ext cx="563880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05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8FAFA-1F5F-A4A6-CC22-7A9AE28A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B701DC-6581-31B1-D393-299AE490DFFA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E5B3B4C-3336-4804-7B62-5FA6493D6FF3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D9744CF-0D2B-67AF-5848-0C7EAAE75021}"/>
              </a:ext>
            </a:extLst>
          </p:cNvPr>
          <p:cNvGrpSpPr/>
          <p:nvPr/>
        </p:nvGrpSpPr>
        <p:grpSpPr>
          <a:xfrm>
            <a:off x="1347639" y="1617718"/>
            <a:ext cx="15158732" cy="255165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DD8E073-8051-DD0D-4FBA-9DC62FB1764C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F9768AD-58D8-B2FB-02F9-DB1DE012DC90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17315EA-12BE-3272-661C-D3D08E97EB67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817C6B5-DBB4-8AE9-0ECE-9BD00AD0F27B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6EC147E-D1AF-5F27-CE07-43DB01124B11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196C5CF-7A73-81FC-0F52-F1CA06FF236F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6E05FBF8-F043-88DC-635F-C265BB7C29DB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5. Sysmon Deployment and Integration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939B6F8E-1C5D-36CA-5D93-F1424094D8FA}"/>
              </a:ext>
            </a:extLst>
          </p:cNvPr>
          <p:cNvSpPr txBox="1"/>
          <p:nvPr/>
        </p:nvSpPr>
        <p:spPr>
          <a:xfrm>
            <a:off x="1521623" y="1644741"/>
            <a:ext cx="152447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 Edited </a:t>
            </a:r>
            <a:r>
              <a:rPr lang="en-US" sz="4000" b="1" dirty="0" err="1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ossec.conf</a:t>
            </a:r>
            <a:r>
              <a:rPr lang="en-US" sz="40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include Sysmon logs Log location added</a:t>
            </a:r>
            <a:endParaRPr lang="en-US" sz="32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7FE4C5AD-10D6-5985-EAD7-9EF299783878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DD15B62-5538-1F14-9F77-4B4389CF4083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7F53FF59-F6B5-27C4-A09F-2A6DD1E1E320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5DF675C9-4F86-7A49-BC99-FC91CA2B1C6B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678737E-100C-9B7B-1CCC-467F71E477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45" b="48478"/>
          <a:stretch/>
        </p:blipFill>
        <p:spPr>
          <a:xfrm>
            <a:off x="1271940" y="4137495"/>
            <a:ext cx="5596797" cy="33869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1F6846-A409-679E-7A65-09E348337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37" y="4087706"/>
            <a:ext cx="8305800" cy="5849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D0B1-CBCD-A697-D734-C1D91B04E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BDFC34-9FF5-2ED8-9594-533B97768B4A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7EB8CB4-0929-D9C0-67DB-66327FDE8C3D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DD25735-8F09-B360-C1E6-B6DD723834DF}"/>
              </a:ext>
            </a:extLst>
          </p:cNvPr>
          <p:cNvGrpSpPr/>
          <p:nvPr/>
        </p:nvGrpSpPr>
        <p:grpSpPr>
          <a:xfrm>
            <a:off x="1347639" y="1617718"/>
            <a:ext cx="15158732" cy="255165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F323809-CD63-4653-CCB0-6B2881C5E483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81285A9-E508-9186-82A2-792F29A72EDA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131D101B-728D-E906-E550-FD6212BC0AEB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FF0E7F4-8565-692A-F075-06314E25B653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7AA1254-8598-CEEE-3CB2-E180A9EEA533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5EA2CAB-AB09-7E84-F12F-FE960C6F2D3E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D30A6781-7385-1AA8-FDD2-4A4570E7EC00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6. Testing and Noise Generation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2C074FD7-5599-3BCE-B683-5FB7F568019B}"/>
              </a:ext>
            </a:extLst>
          </p:cNvPr>
          <p:cNvSpPr txBox="1"/>
          <p:nvPr/>
        </p:nvSpPr>
        <p:spPr>
          <a:xfrm>
            <a:off x="1521623" y="1644741"/>
            <a:ext cx="152447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 Generated noise using PowerShell script (</a:t>
            </a:r>
            <a:r>
              <a:rPr lang="en-US" sz="40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Winstall</a:t>
            </a: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)Installed apps like:     </a:t>
            </a:r>
          </a:p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Notepad++      Chrome                 Discord            </a:t>
            </a:r>
            <a:r>
              <a:rPr lang="en-US" sz="40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ZoomTeams</a:t>
            </a:r>
            <a:endParaRPr lang="en-US" sz="32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29E84A86-2A63-9118-85D2-A82CA91483B9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53EE7DD-F9B5-3AFE-3B10-A7F39F86F86C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930FB7EB-7C08-1B1B-ED8B-D80E957FD001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4C450115-DDFA-127E-E241-C80B394A09BC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AA9512-AD1A-72E5-3FD3-1CF79897A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30" y="4070046"/>
            <a:ext cx="13632622" cy="5619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12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01009-D890-C62F-D51A-3C55E2F50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60B159-A5D6-610B-E165-67CB075A1A31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9F380A-C515-0BEA-66BE-D467C74A0EDF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F11963B-F58A-CC18-5386-0E09A544F6B9}"/>
              </a:ext>
            </a:extLst>
          </p:cNvPr>
          <p:cNvGrpSpPr/>
          <p:nvPr/>
        </p:nvGrpSpPr>
        <p:grpSpPr>
          <a:xfrm>
            <a:off x="1347639" y="1617718"/>
            <a:ext cx="15158732" cy="255165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6D240B7-54BF-D4E8-08AD-499137ECB5CB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E6FD97A-3437-CE44-1B1F-1739B26AB561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82AC480F-8D2F-14A5-CB4A-200AC8072BD6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EF78720-7FB1-A924-9F3A-70B7A2A6F944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2EAC56C-CE49-EFEF-9C5F-0D7FA64A8B7A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85D9551-62C7-FF15-4283-4D6FC766428F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F81856A6-DB7C-3C3F-2647-0B99AF9D477E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6. Testing and Noise Generation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930153E3-9A9F-DB49-8F02-6A4C007F1F94}"/>
              </a:ext>
            </a:extLst>
          </p:cNvPr>
          <p:cNvSpPr txBox="1"/>
          <p:nvPr/>
        </p:nvSpPr>
        <p:spPr>
          <a:xfrm>
            <a:off x="1521623" y="1644741"/>
            <a:ext cx="152447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 by using the generated </a:t>
            </a:r>
            <a:r>
              <a:rPr lang="en-US" sz="40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powershell</a:t>
            </a: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script to download several apps using </a:t>
            </a:r>
            <a:r>
              <a:rPr lang="en-US" sz="40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powershell</a:t>
            </a: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this should make a enough noise in </a:t>
            </a:r>
            <a:r>
              <a:rPr lang="en-US" sz="4000" b="1" dirty="0" err="1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endParaRPr lang="en-US" sz="32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A713E013-A944-2DFF-94A6-0D4A9114CC29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AEAB62F-A4A9-8DDA-A15D-82BD768C89E0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25CF4C9C-4624-DA8F-F5F4-396D7985AE28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EE0DD22E-1E3D-BD47-CB46-E7CA26CED214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14" name="Picture 13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558527AC-4906-7DD5-A95A-C5EB81899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8" y="4241462"/>
            <a:ext cx="14273361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9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75865" y="901013"/>
            <a:ext cx="572565" cy="327924"/>
          </a:xfrm>
          <a:custGeom>
            <a:avLst/>
            <a:gdLst/>
            <a:ahLst/>
            <a:cxnLst/>
            <a:rect l="l" t="t" r="r" b="b"/>
            <a:pathLst>
              <a:path w="572565" h="327924">
                <a:moveTo>
                  <a:pt x="0" y="0"/>
                </a:moveTo>
                <a:lnTo>
                  <a:pt x="572565" y="0"/>
                </a:lnTo>
                <a:lnTo>
                  <a:pt x="572565" y="327923"/>
                </a:lnTo>
                <a:lnTo>
                  <a:pt x="0" y="327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44334" y="270805"/>
            <a:ext cx="12514635" cy="1588339"/>
            <a:chOff x="0" y="0"/>
            <a:chExt cx="3296036" cy="418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96036" cy="418328"/>
            </a:xfrm>
            <a:custGeom>
              <a:avLst/>
              <a:gdLst/>
              <a:ahLst/>
              <a:cxnLst/>
              <a:rect l="l" t="t" r="r" b="b"/>
              <a:pathLst>
                <a:path w="3296036" h="418328">
                  <a:moveTo>
                    <a:pt x="0" y="0"/>
                  </a:moveTo>
                  <a:lnTo>
                    <a:pt x="3296036" y="0"/>
                  </a:lnTo>
                  <a:lnTo>
                    <a:pt x="3296036" y="418328"/>
                  </a:lnTo>
                  <a:lnTo>
                    <a:pt x="0" y="41832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296036" cy="456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3896258"/>
            <a:ext cx="18502431" cy="2826589"/>
            <a:chOff x="0" y="0"/>
            <a:chExt cx="4873068" cy="7444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3068" cy="744451"/>
            </a:xfrm>
            <a:custGeom>
              <a:avLst/>
              <a:gdLst/>
              <a:ahLst/>
              <a:cxnLst/>
              <a:rect l="l" t="t" r="r" b="b"/>
              <a:pathLst>
                <a:path w="4873068" h="744451">
                  <a:moveTo>
                    <a:pt x="0" y="0"/>
                  </a:moveTo>
                  <a:lnTo>
                    <a:pt x="4873068" y="0"/>
                  </a:lnTo>
                  <a:lnTo>
                    <a:pt x="4873068" y="744451"/>
                  </a:lnTo>
                  <a:lnTo>
                    <a:pt x="0" y="744451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73068" cy="7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0" y="155594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4" y="0"/>
                </a:lnTo>
                <a:lnTo>
                  <a:pt x="58029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287613-254A-7740-AE7A-A5C3A7B5DA94}"/>
              </a:ext>
            </a:extLst>
          </p:cNvPr>
          <p:cNvGrpSpPr/>
          <p:nvPr/>
        </p:nvGrpSpPr>
        <p:grpSpPr>
          <a:xfrm>
            <a:off x="228600" y="282337"/>
            <a:ext cx="5914788" cy="1368424"/>
            <a:chOff x="1304153" y="2298"/>
            <a:chExt cx="5914788" cy="1368424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1304153" y="72041"/>
              <a:ext cx="1228937" cy="1228937"/>
              <a:chOff x="0" y="0"/>
              <a:chExt cx="14840029" cy="148400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8F8FF">
                      <a:alpha val="100000"/>
                    </a:srgbClr>
                  </a:gs>
                  <a:gs pos="100000">
                    <a:srgbClr val="4612B6">
                      <a:alpha val="100000"/>
                    </a:srgbClr>
                  </a:gs>
                </a:gsLst>
                <a:lin ang="27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8492" r="-3849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695279" y="2298"/>
              <a:ext cx="4523662" cy="1368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2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Our Team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185B89D-3A19-AC63-CBF6-9CB8B4999B17}"/>
              </a:ext>
            </a:extLst>
          </p:cNvPr>
          <p:cNvSpPr txBox="1"/>
          <p:nvPr/>
        </p:nvSpPr>
        <p:spPr>
          <a:xfrm>
            <a:off x="2058955" y="2420517"/>
            <a:ext cx="929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highlight>
                  <a:srgbClr val="C0C0C0"/>
                </a:highlight>
              </a:rPr>
              <a:t>Ahmed Hatem Mahmoud</a:t>
            </a:r>
            <a:br>
              <a:rPr lang="en-US" sz="4000" b="1" i="1" dirty="0">
                <a:highlight>
                  <a:srgbClr val="C0C0C0"/>
                </a:highlight>
              </a:rPr>
            </a:br>
            <a:endParaRPr lang="en-US" sz="4000" b="1" i="1" dirty="0">
              <a:highlight>
                <a:srgbClr val="C0C0C0"/>
              </a:highlight>
            </a:endParaRPr>
          </a:p>
          <a:p>
            <a:r>
              <a:rPr lang="en-US" sz="4000" b="1" i="1" dirty="0">
                <a:highlight>
                  <a:srgbClr val="C0C0C0"/>
                </a:highlight>
              </a:rPr>
              <a:t>Abdullah Mahmoud Amin</a:t>
            </a:r>
          </a:p>
          <a:p>
            <a:br>
              <a:rPr lang="en-US" sz="4000" b="1" i="1" dirty="0">
                <a:highlight>
                  <a:srgbClr val="C0C0C0"/>
                </a:highlight>
              </a:rPr>
            </a:br>
            <a:r>
              <a:rPr lang="en-US" sz="4000" b="1" i="1" dirty="0">
                <a:highlight>
                  <a:srgbClr val="C0C0C0"/>
                </a:highlight>
              </a:rPr>
              <a:t>Youssef Amr Elsayed</a:t>
            </a:r>
            <a:br>
              <a:rPr lang="en-US" sz="4000" b="1" i="1" dirty="0">
                <a:highlight>
                  <a:srgbClr val="C0C0C0"/>
                </a:highlight>
              </a:rPr>
            </a:br>
            <a:br>
              <a:rPr lang="en-US" sz="4000" b="1" i="1" dirty="0">
                <a:highlight>
                  <a:srgbClr val="C0C0C0"/>
                </a:highlight>
              </a:rPr>
            </a:br>
            <a:r>
              <a:rPr lang="en-US" sz="4000" b="1" i="1" dirty="0">
                <a:highlight>
                  <a:srgbClr val="C0C0C0"/>
                </a:highlight>
              </a:rPr>
              <a:t>Ahmed Mohamed Gamal</a:t>
            </a:r>
            <a:br>
              <a:rPr lang="en-US" sz="4000" b="1" i="1" dirty="0">
                <a:highlight>
                  <a:srgbClr val="C0C0C0"/>
                </a:highlight>
              </a:rPr>
            </a:br>
            <a:br>
              <a:rPr lang="en-US" sz="4000" b="1" i="1" dirty="0">
                <a:highlight>
                  <a:srgbClr val="C0C0C0"/>
                </a:highlight>
              </a:rPr>
            </a:br>
            <a:r>
              <a:rPr lang="en-US" sz="4000" b="1" i="1" dirty="0">
                <a:highlight>
                  <a:srgbClr val="C0C0C0"/>
                </a:highlight>
              </a:rPr>
              <a:t>Hussien Rahab </a:t>
            </a:r>
            <a:r>
              <a:rPr lang="en-US" sz="4000" b="1" i="1" dirty="0" err="1">
                <a:highlight>
                  <a:srgbClr val="C0C0C0"/>
                </a:highlight>
              </a:rPr>
              <a:t>Abdelazeem</a:t>
            </a:r>
            <a:endParaRPr lang="en-US" sz="4000" b="1" i="1" dirty="0">
              <a:highlight>
                <a:srgbClr val="C0C0C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D67643-5BB4-2BA2-573E-CCC322376173}"/>
              </a:ext>
            </a:extLst>
          </p:cNvPr>
          <p:cNvSpPr txBox="1"/>
          <p:nvPr/>
        </p:nvSpPr>
        <p:spPr>
          <a:xfrm>
            <a:off x="-17766" y="9866739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logguardians@outlook.com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E8534-1530-FEE8-FB01-89176CD2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466C9B-158E-B639-E834-09796BEACA64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4E0477B-031D-2401-93D6-987580CDBC52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2463491-936D-A700-1DEF-1F02B1446D3B}"/>
              </a:ext>
            </a:extLst>
          </p:cNvPr>
          <p:cNvGrpSpPr/>
          <p:nvPr/>
        </p:nvGrpSpPr>
        <p:grpSpPr>
          <a:xfrm>
            <a:off x="1347639" y="1617719"/>
            <a:ext cx="15158732" cy="1931256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3C978CB-9F65-1D97-AB95-9A93FC839D40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BFCFB27-C210-FD30-6365-D64BD185BB43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971C513-5595-CF59-0745-0B0031A6DB45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FE44AE7-8BDA-9C38-362F-E1EFCD2CA238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D71D574-6A13-8A05-98F7-3B61851EEB63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EE37184-5900-AA6B-A5A1-D6DE49354E2E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27B96D9-25F2-D0AD-F888-DDEEF3824CE1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6. Testing and Noise Generation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17FFDFC1-1F08-3CB9-4A80-F3F9D91A6D50}"/>
              </a:ext>
            </a:extLst>
          </p:cNvPr>
          <p:cNvSpPr txBox="1"/>
          <p:nvPr/>
        </p:nvSpPr>
        <p:spPr>
          <a:xfrm>
            <a:off x="1521623" y="1644741"/>
            <a:ext cx="152447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3-Threat Hunting dashboard shows over 1000+ logon events.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B9A29BB8-E19C-EB6D-F1A0-7E75C0FAD5EE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5DBBF384-B173-6464-5DF6-20D443050DBE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31B1966-843E-7E38-0CB6-C83816F22B74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24083B7F-9CE0-995A-B385-B2A987665E8F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2C6E3A-8CB6-7A6A-85F2-5ED6226F3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65" y="3548974"/>
            <a:ext cx="13834568" cy="52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6E0A-5232-3D80-2E55-39D589B0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425D9C-A0C9-B35F-3106-D6F1A3161E82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95B488-AEF1-AF71-65EB-244BA95399C0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16CF091-1D17-2797-B488-E2EE9A5BAB71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89C0E74-53F6-86CC-755A-5BC7182F66C9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3C583EB-6CD6-6227-C9BD-9403AC37874E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480E64F-FD1F-5105-670A-E1F9650F452C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FB5674CB-9FC3-DCA5-DD27-A230072FA729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6. Testing and Noise Generation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E48E57EB-2865-7C17-C744-5BA44CA0729C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2F68E35-D533-A0CE-C231-E52B5FD5C82B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431DF05-20F2-F5F1-87E7-9DFCABACA07F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AA966128-EB67-80FC-82FC-821BF39A9E83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42C129-A906-9E72-6C99-EB6B1AE21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8" y="1820071"/>
            <a:ext cx="14386018" cy="76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4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E661-8CFA-DEBA-6388-C9198D507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7DF2CF-D746-5E78-BB65-C519F8A7E52D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AF7CC4-B657-2DD8-B144-B4B4016FFB7F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51DB92E-F621-4FAB-F8D9-4707E0A2657C}"/>
              </a:ext>
            </a:extLst>
          </p:cNvPr>
          <p:cNvGrpSpPr/>
          <p:nvPr/>
        </p:nvGrpSpPr>
        <p:grpSpPr>
          <a:xfrm>
            <a:off x="1347639" y="1617719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B24886D-BA97-54BF-BB4F-7EB29DA1ED93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86C856B-49C5-195E-23F1-69BB2BCCE570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AE1EA8CF-37F2-69F7-EC46-6C4DBAAEECB1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27D3EC7-1E54-DF5F-83DE-8F52E31A47F3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0F5B56A-2E2A-32E1-27ED-432320F5ACF3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7108F81-8163-53C1-8839-ADE022918CDD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3EC692F6-4531-1061-9059-34070690F008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7. Active Response and Payload Simulation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036C1E48-F7AD-D34D-A3C9-A24AC80A9BD9}"/>
              </a:ext>
            </a:extLst>
          </p:cNvPr>
          <p:cNvSpPr txBox="1"/>
          <p:nvPr/>
        </p:nvSpPr>
        <p:spPr>
          <a:xfrm>
            <a:off x="1476480" y="1741529"/>
            <a:ext cx="15244754" cy="1407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 Configured active response in 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(Ubuntu)File: /var/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ossec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/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ossec.conf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Script: kill_payload.sh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BB54E715-8E7E-E1CD-BFFB-C877D764BF17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238B091-C7E4-8EFC-5D47-F93A25EF66BE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473B055-8241-DF87-D0A7-FA8364021651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C8E2C6DD-4519-125E-F2A6-DFD9FAA76925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2005C-08C9-2FCB-7504-7D4729E04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60"/>
          <a:stretch/>
        </p:blipFill>
        <p:spPr>
          <a:xfrm>
            <a:off x="8730284" y="3705347"/>
            <a:ext cx="6327153" cy="6011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85A6B-E735-F3CB-2CC1-F7EEC4707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7"/>
          <a:stretch/>
        </p:blipFill>
        <p:spPr>
          <a:xfrm>
            <a:off x="1336753" y="3600094"/>
            <a:ext cx="6631952" cy="6085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142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7D57-D619-AC6D-81CB-0F273CDA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43DED7-AE0E-F882-FED0-DE9A592CF290}"/>
              </a:ext>
            </a:extLst>
          </p:cNvPr>
          <p:cNvSpPr/>
          <p:nvPr/>
        </p:nvSpPr>
        <p:spPr>
          <a:xfrm>
            <a:off x="25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ED246AD-DD55-64BA-6DD9-67C181097813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6B8B96C-FFDC-A0B0-3962-DBE11DA17E3F}"/>
              </a:ext>
            </a:extLst>
          </p:cNvPr>
          <p:cNvGrpSpPr/>
          <p:nvPr/>
        </p:nvGrpSpPr>
        <p:grpSpPr>
          <a:xfrm>
            <a:off x="1347639" y="1617719"/>
            <a:ext cx="15158732" cy="2087628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6B77571-AC48-8D90-A3B4-A477E69D2B32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954822A-88FC-369D-71C1-8269F564A265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FE9CDB02-FD39-7D80-BB65-1A625EA79F54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F2A634E-06C8-EDBD-2FBD-54B82E7CAB52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B693B27-78EE-E55F-0DD9-9C11FDEBD0D1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65F65E4-0A43-51A6-A983-6D8D5C6C88D8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89C8C20-2BE4-2BF5-3DB2-D5528E8E0272}"/>
              </a:ext>
            </a:extLst>
          </p:cNvPr>
          <p:cNvSpPr txBox="1"/>
          <p:nvPr/>
        </p:nvSpPr>
        <p:spPr>
          <a:xfrm>
            <a:off x="2346620" y="673051"/>
            <a:ext cx="1083598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🔹 7. Active Response and Payload Simulation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BF8A1D30-0436-40B0-CCC6-9BC25FF9E0E0}"/>
              </a:ext>
            </a:extLst>
          </p:cNvPr>
          <p:cNvSpPr txBox="1"/>
          <p:nvPr/>
        </p:nvSpPr>
        <p:spPr>
          <a:xfrm>
            <a:off x="1476480" y="174152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 Sysmon detected execution of payload.exe </a:t>
            </a: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C0730875-CD9F-EA95-E304-DCCA154736D0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45701A47-EEB6-2D77-6231-E0BE31C375AF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1EB65831-403F-16DA-BAB4-3E29A5466926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25">
            <a:extLst>
              <a:ext uri="{FF2B5EF4-FFF2-40B4-BE49-F238E27FC236}">
                <a16:creationId xmlns:a16="http://schemas.microsoft.com/office/drawing/2014/main" id="{72FEA1A4-AB73-311F-137A-22ED577A5552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13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9B738B-4537-CD06-EA53-DC91AF239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9" y="3805768"/>
            <a:ext cx="13755907" cy="55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2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76668" y="1296403"/>
            <a:ext cx="11203374" cy="2025238"/>
            <a:chOff x="0" y="0"/>
            <a:chExt cx="2304219" cy="6663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1. Network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Configuration :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52EA9522-515C-8668-9726-CBFE3FAB36A4}"/>
              </a:ext>
            </a:extLst>
          </p:cNvPr>
          <p:cNvSpPr txBox="1"/>
          <p:nvPr/>
        </p:nvSpPr>
        <p:spPr>
          <a:xfrm>
            <a:off x="1666578" y="1829239"/>
            <a:ext cx="10906421" cy="74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1-Both Ubuntu (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Server) and Windows (Agent) VMs were set to Bridge mode on VMware.</a:t>
            </a:r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5B732B-4DE4-03FF-F3FE-5FEC886DD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r="26417"/>
          <a:stretch/>
        </p:blipFill>
        <p:spPr>
          <a:xfrm>
            <a:off x="2308862" y="3321641"/>
            <a:ext cx="10278223" cy="6403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9" name="Group 7">
            <a:extLst>
              <a:ext uri="{FF2B5EF4-FFF2-40B4-BE49-F238E27FC236}">
                <a16:creationId xmlns:a16="http://schemas.microsoft.com/office/drawing/2014/main" id="{2FE2402D-7CA2-078C-E365-ECDEBA31C638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81BC2A23-FD1F-D05D-2EB7-16BF61142EB8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F7D2EDF4-8329-8254-473A-559616FDD301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42" name="TextBox 25">
            <a:extLst>
              <a:ext uri="{FF2B5EF4-FFF2-40B4-BE49-F238E27FC236}">
                <a16:creationId xmlns:a16="http://schemas.microsoft.com/office/drawing/2014/main" id="{2FE1EF3B-4819-DBFE-4059-AA04DE3659E7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9557A-7595-4713-482A-35059BBF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AA277E-9DF9-B10A-00D1-8AF855AB77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AD7F635-7820-2D1C-44A4-51733F85CB65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91CF350-D376-DD34-09E5-35ACEC6F3846}"/>
              </a:ext>
            </a:extLst>
          </p:cNvPr>
          <p:cNvGrpSpPr/>
          <p:nvPr/>
        </p:nvGrpSpPr>
        <p:grpSpPr>
          <a:xfrm>
            <a:off x="1376668" y="1296403"/>
            <a:ext cx="10053332" cy="2679066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FFFCCF8-A93B-D6AF-E206-447C0174913A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CC61954-CDD5-8D6E-EBBE-B4475F5F1F71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DEAF3200-5454-26A9-8370-27E26B4C7A56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9E5476-34AF-29F1-2653-181385826502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B704D4C-43E7-88C4-3F6A-4DCA02FEB51F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330ABDF-6FF4-4B78-4299-EEC94E08C97E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15705041-87CC-41E8-AA5E-69CAF8A2465F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1. Network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Configuration :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1A8639FD-9C7C-A9F5-531A-B26B1DB90BFF}"/>
              </a:ext>
            </a:extLst>
          </p:cNvPr>
          <p:cNvSpPr txBox="1"/>
          <p:nvPr/>
        </p:nvSpPr>
        <p:spPr>
          <a:xfrm>
            <a:off x="1666578" y="1829239"/>
            <a:ext cx="15244754" cy="2146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2-Static IPs were assigned :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Ubuntu: 192.168.1.9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Windows: 192.168.1.10</a:t>
            </a:r>
          </a:p>
        </p:txBody>
      </p:sp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B0134-BD42-2394-4FA0-EB5B6F3BD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64" y="4044962"/>
            <a:ext cx="6545943" cy="5137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A6EDC9-AD22-0601-D2E7-1E88672F9A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5" t="20782" r="22945" b="5350"/>
          <a:stretch/>
        </p:blipFill>
        <p:spPr bwMode="auto">
          <a:xfrm>
            <a:off x="1314982" y="4010215"/>
            <a:ext cx="7406357" cy="5329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3" name="Group 7">
            <a:extLst>
              <a:ext uri="{FF2B5EF4-FFF2-40B4-BE49-F238E27FC236}">
                <a16:creationId xmlns:a16="http://schemas.microsoft.com/office/drawing/2014/main" id="{AF2CE2EE-87AE-4198-C137-9DCD636E98BD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5109182D-3F6E-C79B-24E4-D4EB84FD7F35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1E3237E7-5AFF-BEF1-DC81-6151C63DA54C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9" name="TextBox 25">
            <a:extLst>
              <a:ext uri="{FF2B5EF4-FFF2-40B4-BE49-F238E27FC236}">
                <a16:creationId xmlns:a16="http://schemas.microsoft.com/office/drawing/2014/main" id="{F52F4E83-0140-B3C9-9981-BD038B868DAA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59458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C2CB-50A0-65A2-41DB-5E64D4891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F5D908-0462-2E99-0685-20124E91778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667698-F481-D3FD-79D1-B9A2A9F2654F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010EBE1-61CC-465E-F607-2E83C0A02956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D86D11C-0D92-1995-50C1-CD66D5EA4B1E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3F81CC-9E6E-5F10-AC77-F0C8C345E01D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E107974-B08D-F088-922E-15D59A3C9D9A}"/>
              </a:ext>
            </a:extLst>
          </p:cNvPr>
          <p:cNvGrpSpPr/>
          <p:nvPr/>
        </p:nvGrpSpPr>
        <p:grpSpPr>
          <a:xfrm>
            <a:off x="1376668" y="1296402"/>
            <a:ext cx="10053332" cy="338989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89AC954-2D14-B94D-55BF-02B5390563E8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AB82CE4-5CA9-ED26-5497-3C0512770AD6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71B63A66-E478-3A16-D7C9-B0B5075575EA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6695F0E-7DDB-C584-E22F-E43FE8B0CC47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38065D9-10F2-AE45-5267-29B55C59265B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80136E4-B6B6-F51E-E99B-E6B1B1DDEECC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9D6E7574-D6AB-83DA-CD3E-A464B486C559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DE5D17A-5BE0-F334-5B53-B91F98343008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1. Network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Configuration :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4A7CB64E-4D9A-5CCC-009B-2651D15822EC}"/>
              </a:ext>
            </a:extLst>
          </p:cNvPr>
          <p:cNvSpPr txBox="1"/>
          <p:nvPr/>
        </p:nvSpPr>
        <p:spPr>
          <a:xfrm>
            <a:off x="1666578" y="1829239"/>
            <a:ext cx="15244754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3-Network connectivity was verified using:</a:t>
            </a:r>
          </a:p>
          <a:p>
            <a:pPr algn="l">
              <a:spcBef>
                <a:spcPct val="0"/>
              </a:spcBef>
            </a:pPr>
            <a:r>
              <a:rPr lang="en-US" sz="3200" b="1" dirty="0" err="1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ifconfig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Ubuntu ✅</a:t>
            </a:r>
          </a:p>
          <a:p>
            <a:pPr algn="l"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ipconfig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Windows ✅</a:t>
            </a:r>
          </a:p>
          <a:p>
            <a:pPr algn="l">
              <a:spcBef>
                <a:spcPct val="0"/>
              </a:spcBef>
            </a:pPr>
            <a:r>
              <a:rPr lang="en-US" sz="3200" b="1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Ping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tests between the machines ✅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8779F3-7830-C9DC-8C56-4F995DD37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5"/>
          <a:stretch/>
        </p:blipFill>
        <p:spPr>
          <a:xfrm>
            <a:off x="1270247" y="4635120"/>
            <a:ext cx="6831151" cy="551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688DF4-8704-53C6-86C9-9B34EA317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441" y="4619401"/>
            <a:ext cx="6993700" cy="551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179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9224-BAE1-854B-98A0-26CAE918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F511CC-4D1C-AFBF-B829-6507535F2F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EC986E-7A80-EE15-745A-FFF6A5D8E626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BC13499-0E50-863B-379E-706A18950578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5A89FB2-9BE4-7599-6DD7-24FB2E551F88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8EB10DC-7F93-A28C-9264-6165D22FAAF9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AA001EE4-EBB6-F133-9AE2-1FB746C48425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3B7F1B3-6C0D-51E0-D414-57902A568C50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11AFAE5-D8E3-E122-C598-BF1C08158D07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E71BE99-8D46-E0DC-93C6-5E990CDE92D5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7AA31D22-D3FA-BC40-92D3-5D7BFA6C4426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DBF538D-4254-5CF8-BBB1-207E472CB0AC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1. Network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Configuration :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EB4255-6E98-449B-8F34-E739833FB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15"/>
          <a:stretch/>
        </p:blipFill>
        <p:spPr>
          <a:xfrm>
            <a:off x="396598" y="2289619"/>
            <a:ext cx="7228666" cy="6700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8FE3B-5C16-53D2-19E0-57934761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89619"/>
            <a:ext cx="7020929" cy="6700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20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B1073-C196-75AD-DD65-4A70B039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769B9E-8D66-BABF-5CE5-D501C799B7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023EDB-3321-FF23-A995-424131BDBB45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8343105-4626-1018-C91C-AA5154D99064}"/>
              </a:ext>
            </a:extLst>
          </p:cNvPr>
          <p:cNvGrpSpPr/>
          <p:nvPr/>
        </p:nvGrpSpPr>
        <p:grpSpPr>
          <a:xfrm>
            <a:off x="1376668" y="1296402"/>
            <a:ext cx="11558174" cy="3177355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C8F33E-9CB7-1AEA-4353-65FF1B81D29A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F0455B6-5B87-A660-C927-350AC44F31EA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E3474CB7-381E-684B-8B6C-5684250E76D1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8EE25E6-B628-B494-DFFB-BFB17E6A1455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CC384F8-FA71-BF17-63AA-FF64B9B0F8DE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FD386D5-2F77-417B-95E1-C4CFA896BC02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20860CB8-015B-73ED-7A29-0865813E8C49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1. Network</a:t>
            </a:r>
            <a:r>
              <a:rPr lang="en-US" sz="2400" b="1" kern="1200" dirty="0">
                <a:solidFill>
                  <a:srgbClr val="FFFFFF"/>
                </a:solidFill>
                <a:effectLst/>
                <a:latin typeface="Poppins Medium" panose="00000600000000000000" pitchFamily="2" charset="0"/>
                <a:ea typeface="Poppins Medium" panose="00000600000000000000" pitchFamily="2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Configuration :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83928C0C-ECBD-7C8A-BB33-25E2946E821F}"/>
              </a:ext>
            </a:extLst>
          </p:cNvPr>
          <p:cNvSpPr txBox="1"/>
          <p:nvPr/>
        </p:nvSpPr>
        <p:spPr>
          <a:xfrm>
            <a:off x="1666578" y="182923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ICMP should be  enabled on Windows via PowerShell: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7EB608-4709-8281-00EB-36D53B042D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19" t="21891" r="6364" b="25347"/>
          <a:stretch/>
        </p:blipFill>
        <p:spPr>
          <a:xfrm>
            <a:off x="1666578" y="2591751"/>
            <a:ext cx="10754022" cy="1704936"/>
          </a:xfrm>
          <a:prstGeom prst="rect">
            <a:avLst/>
          </a:prstGeom>
        </p:spPr>
      </p:pic>
      <p:pic>
        <p:nvPicPr>
          <p:cNvPr id="15" name="Picture 1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B69D65E-8A17-7252-F28B-2A05C4974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7"/>
          <a:stretch/>
        </p:blipFill>
        <p:spPr>
          <a:xfrm>
            <a:off x="3341589" y="4514759"/>
            <a:ext cx="11558175" cy="2289656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924B3-125F-0441-CEF8-526EEFA77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6"/>
          <a:stretch/>
        </p:blipFill>
        <p:spPr>
          <a:xfrm>
            <a:off x="3388235" y="6566378"/>
            <a:ext cx="11511529" cy="3583717"/>
          </a:xfrm>
          <a:prstGeom prst="rect">
            <a:avLst/>
          </a:prstGeom>
        </p:spPr>
      </p:pic>
      <p:grpSp>
        <p:nvGrpSpPr>
          <p:cNvPr id="28" name="Group 7">
            <a:extLst>
              <a:ext uri="{FF2B5EF4-FFF2-40B4-BE49-F238E27FC236}">
                <a16:creationId xmlns:a16="http://schemas.microsoft.com/office/drawing/2014/main" id="{AE1DFF84-7F7D-C890-7C89-FB1282D165E9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B209758F-037A-E2C1-C37A-373347B774B6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C93EF2A6-BBF0-6E83-4422-5A428C67B116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2" name="TextBox 25">
            <a:extLst>
              <a:ext uri="{FF2B5EF4-FFF2-40B4-BE49-F238E27FC236}">
                <a16:creationId xmlns:a16="http://schemas.microsoft.com/office/drawing/2014/main" id="{131FEBA2-7704-5C43-6B1F-7108A7124056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8887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FF62-65DE-8084-CFB9-EFFD9CE8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5508C2-F348-8532-2FFA-9855A1EB8F6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DC588B6-BFEA-142F-FAA3-B33A2A4A0B52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8E2F1E4-12F6-1802-F364-FF925B0F261F}"/>
              </a:ext>
            </a:extLst>
          </p:cNvPr>
          <p:cNvGrpSpPr/>
          <p:nvPr/>
        </p:nvGrpSpPr>
        <p:grpSpPr>
          <a:xfrm>
            <a:off x="1376668" y="1296402"/>
            <a:ext cx="10053332" cy="338989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526B244-664E-B241-6A5E-44F09C53D963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8AA1FFC-BD6F-44B7-4EEB-5BACBB44398F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8A6B944F-42CF-9A65-05FD-401D47D77B6E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7BDC0DF-FC5A-5C2A-4C17-DD139EE3F9DA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53170BA-09C6-A3C4-CD27-5E76F49A0AF6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D729EE9-2C43-B945-1DAA-DFAC419E2975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B7A8298D-260B-8337-2883-AB92A2D4E467}"/>
              </a:ext>
            </a:extLst>
          </p:cNvPr>
          <p:cNvSpPr txBox="1"/>
          <p:nvPr/>
        </p:nvSpPr>
        <p:spPr>
          <a:xfrm>
            <a:off x="2346620" y="673051"/>
            <a:ext cx="9083380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>
              <a:lnSpc>
                <a:spcPts val="4020"/>
              </a:lnSpc>
              <a:spcAft>
                <a:spcPts val="800"/>
              </a:spcAft>
              <a:defRPr sz="2400" b="1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defRPr>
            </a:lvl1pPr>
          </a:lstStyle>
          <a:p>
            <a:r>
              <a:rPr lang="sv-SE" dirty="0"/>
              <a:t>🔹 </a:t>
            </a:r>
            <a:r>
              <a:rPr lang="sv-SE" sz="3600" dirty="0">
                <a:latin typeface="Poppins Medium"/>
                <a:ea typeface="+mn-ea"/>
                <a:cs typeface="Poppins Medium"/>
              </a:rPr>
              <a:t>2. System Preparation (Ubuntu)</a:t>
            </a:r>
            <a:endParaRPr lang="en-US" sz="3600" dirty="0">
              <a:latin typeface="Poppins Medium"/>
              <a:ea typeface="+mn-ea"/>
              <a:cs typeface="Poppins Medium"/>
            </a:endParaRP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20FA7A89-CFBE-2876-D199-DE9FBEDD9AE3}"/>
              </a:ext>
            </a:extLst>
          </p:cNvPr>
          <p:cNvSpPr txBox="1"/>
          <p:nvPr/>
        </p:nvSpPr>
        <p:spPr>
          <a:xfrm>
            <a:off x="1521622" y="1322300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1-Updated the system: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74635C-E977-38DD-D18B-6D14A74735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045" t="22264" r="12247" b="25347"/>
          <a:stretch/>
        </p:blipFill>
        <p:spPr>
          <a:xfrm>
            <a:off x="1521622" y="2091495"/>
            <a:ext cx="7622378" cy="238667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E2D255-8EEB-9CC8-AC4E-64DCDDC68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3" b="39818"/>
          <a:stretch/>
        </p:blipFill>
        <p:spPr>
          <a:xfrm>
            <a:off x="396598" y="4578458"/>
            <a:ext cx="5476434" cy="4395507"/>
          </a:xfrm>
          <a:prstGeom prst="rect">
            <a:avLst/>
          </a:prstGeom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C6FA85-59F9-1BF5-C81F-D010E6C59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6" b="10280"/>
          <a:stretch/>
        </p:blipFill>
        <p:spPr>
          <a:xfrm>
            <a:off x="5873033" y="4578458"/>
            <a:ext cx="5328367" cy="4409324"/>
          </a:xfrm>
          <a:prstGeom prst="rect">
            <a:avLst/>
          </a:prstGeom>
        </p:spPr>
      </p:pic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D84055-5F91-FE26-42EE-283BF3289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0"/>
          <a:stretch/>
        </p:blipFill>
        <p:spPr>
          <a:xfrm>
            <a:off x="11201400" y="4578458"/>
            <a:ext cx="4800600" cy="4386242"/>
          </a:xfrm>
          <a:prstGeom prst="rect">
            <a:avLst/>
          </a:prstGeom>
        </p:spPr>
      </p:pic>
      <p:grpSp>
        <p:nvGrpSpPr>
          <p:cNvPr id="28" name="Group 7">
            <a:extLst>
              <a:ext uri="{FF2B5EF4-FFF2-40B4-BE49-F238E27FC236}">
                <a16:creationId xmlns:a16="http://schemas.microsoft.com/office/drawing/2014/main" id="{EE00B61E-6D6C-8886-F6B9-B1629CF704A4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DE94E6BB-1532-A291-71A0-DBCF308A6DA3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1F919CBF-69E7-429A-4F10-9F47C113C88A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2" name="TextBox 25">
            <a:extLst>
              <a:ext uri="{FF2B5EF4-FFF2-40B4-BE49-F238E27FC236}">
                <a16:creationId xmlns:a16="http://schemas.microsoft.com/office/drawing/2014/main" id="{E7915AF5-DC64-9D60-C181-8958066DE269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367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7682-5B34-DB2A-397F-2BBA91BAD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1A61B0-C472-12E0-5680-E372DBB153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-11296" r="-799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52D673-C1FF-12D7-4663-99A833F6906D}"/>
              </a:ext>
            </a:extLst>
          </p:cNvPr>
          <p:cNvSpPr/>
          <p:nvPr/>
        </p:nvSpPr>
        <p:spPr>
          <a:xfrm>
            <a:off x="1028700" y="825047"/>
            <a:ext cx="637879" cy="151931"/>
          </a:xfrm>
          <a:custGeom>
            <a:avLst/>
            <a:gdLst/>
            <a:ahLst/>
            <a:cxnLst/>
            <a:rect l="l" t="t" r="r" b="b"/>
            <a:pathLst>
              <a:path w="637879" h="151931">
                <a:moveTo>
                  <a:pt x="0" y="0"/>
                </a:moveTo>
                <a:lnTo>
                  <a:pt x="637879" y="0"/>
                </a:lnTo>
                <a:lnTo>
                  <a:pt x="637879" y="151931"/>
                </a:lnTo>
                <a:lnTo>
                  <a:pt x="0" y="1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147D394-C33E-B11E-22B5-74B4CE03D7AD}"/>
              </a:ext>
            </a:extLst>
          </p:cNvPr>
          <p:cNvGrpSpPr/>
          <p:nvPr/>
        </p:nvGrpSpPr>
        <p:grpSpPr>
          <a:xfrm>
            <a:off x="1376668" y="1296402"/>
            <a:ext cx="10053332" cy="2971817"/>
            <a:chOff x="0" y="0"/>
            <a:chExt cx="2304219" cy="66636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CA4BE2C-A0F3-0E1E-9723-8CD3855AB7BA}"/>
                </a:ext>
              </a:extLst>
            </p:cNvPr>
            <p:cNvSpPr/>
            <p:nvPr/>
          </p:nvSpPr>
          <p:spPr>
            <a:xfrm>
              <a:off x="0" y="0"/>
              <a:ext cx="2304219" cy="666366"/>
            </a:xfrm>
            <a:custGeom>
              <a:avLst/>
              <a:gdLst/>
              <a:ahLst/>
              <a:cxnLst/>
              <a:rect l="l" t="t" r="r" b="b"/>
              <a:pathLst>
                <a:path w="2304219" h="666366">
                  <a:moveTo>
                    <a:pt x="0" y="0"/>
                  </a:moveTo>
                  <a:lnTo>
                    <a:pt x="2304219" y="0"/>
                  </a:lnTo>
                  <a:lnTo>
                    <a:pt x="2304219" y="666366"/>
                  </a:lnTo>
                  <a:lnTo>
                    <a:pt x="0" y="66636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50000">
                  <a:srgbClr val="0F2949">
                    <a:alpha val="0"/>
                  </a:srgbClr>
                </a:gs>
                <a:gs pos="100000">
                  <a:srgbClr val="328D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C3EA7B1-F89D-7D51-BA0B-B703FCEBC878}"/>
                </a:ext>
              </a:extLst>
            </p:cNvPr>
            <p:cNvSpPr txBox="1"/>
            <p:nvPr/>
          </p:nvSpPr>
          <p:spPr>
            <a:xfrm>
              <a:off x="0" y="-38100"/>
              <a:ext cx="2304219" cy="704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0360749A-1D07-92B9-B790-E40513C8D5F8}"/>
              </a:ext>
            </a:extLst>
          </p:cNvPr>
          <p:cNvSpPr/>
          <p:nvPr/>
        </p:nvSpPr>
        <p:spPr>
          <a:xfrm>
            <a:off x="15250529" y="7143262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CAADA34-C9BC-58B4-8FF6-67066E3EE965}"/>
              </a:ext>
            </a:extLst>
          </p:cNvPr>
          <p:cNvGrpSpPr/>
          <p:nvPr/>
        </p:nvGrpSpPr>
        <p:grpSpPr>
          <a:xfrm>
            <a:off x="1827530" y="728292"/>
            <a:ext cx="345440" cy="345440"/>
            <a:chOff x="0" y="0"/>
            <a:chExt cx="90980" cy="9098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0369D68-57B9-85E0-60CA-FC5726F51FD9}"/>
                </a:ext>
              </a:extLst>
            </p:cNvPr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699280C-ADC1-6280-3EE3-76EAD8EA98E1}"/>
                </a:ext>
              </a:extLst>
            </p:cNvPr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D1203E15-FF74-DD1B-1842-01D255EB4209}"/>
              </a:ext>
            </a:extLst>
          </p:cNvPr>
          <p:cNvSpPr txBox="1"/>
          <p:nvPr/>
        </p:nvSpPr>
        <p:spPr>
          <a:xfrm>
            <a:off x="2346620" y="673051"/>
            <a:ext cx="7778879" cy="51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ts val="4020"/>
              </a:lnSpc>
              <a:spcAft>
                <a:spcPts val="800"/>
              </a:spcAft>
            </a:pPr>
            <a:r>
              <a:rPr lang="en-US" sz="2400" b="1" kern="1200" dirty="0">
                <a:solidFill>
                  <a:srgbClr val="FFFFFF"/>
                </a:solidFill>
                <a:effectLst/>
                <a:latin typeface="Segoe UI Emoji" panose="020B0502040204020203" pitchFamily="34" charset="0"/>
                <a:ea typeface="Poppins Medium" panose="00000600000000000000" pitchFamily="2" charset="0"/>
                <a:cs typeface="Segoe UI Emoji" panose="020B0502040204020203" pitchFamily="34" charset="0"/>
              </a:rPr>
              <a:t>🔹 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3. </a:t>
            </a:r>
            <a:r>
              <a:rPr lang="en-US" sz="3600" b="1" dirty="0" err="1">
                <a:solidFill>
                  <a:srgbClr val="FFFFFF"/>
                </a:solidFill>
                <a:latin typeface="Poppins Medium"/>
                <a:cs typeface="Poppins Medium"/>
              </a:rPr>
              <a:t>Wazuh</a:t>
            </a:r>
            <a:r>
              <a:rPr lang="en-US" sz="3600" b="1" dirty="0">
                <a:solidFill>
                  <a:srgbClr val="FFFFFF"/>
                </a:solidFill>
                <a:latin typeface="Poppins Medium"/>
                <a:cs typeface="Poppins Medium"/>
              </a:rPr>
              <a:t> Installation (Ubuntu)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FAAB9C92-2CC2-59E7-7BC2-081815DCF2B4}"/>
              </a:ext>
            </a:extLst>
          </p:cNvPr>
          <p:cNvSpPr txBox="1"/>
          <p:nvPr/>
        </p:nvSpPr>
        <p:spPr>
          <a:xfrm>
            <a:off x="1666578" y="1829239"/>
            <a:ext cx="15244754" cy="668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1-Downloaded </a:t>
            </a:r>
            <a:r>
              <a:rPr lang="en-US" sz="32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Wazuh</a:t>
            </a: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installer and configuration: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9A53-1731-2F0F-715B-58FDB7E75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992006"/>
            <a:ext cx="11544300" cy="236520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263B3A-903A-9AEA-7C90-F9B14D9EA9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" b="47288"/>
          <a:stretch/>
        </p:blipFill>
        <p:spPr>
          <a:xfrm>
            <a:off x="3964395" y="4268220"/>
            <a:ext cx="10053332" cy="5315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Group 7">
            <a:extLst>
              <a:ext uri="{FF2B5EF4-FFF2-40B4-BE49-F238E27FC236}">
                <a16:creationId xmlns:a16="http://schemas.microsoft.com/office/drawing/2014/main" id="{6AAA196D-F8C0-19C6-60AC-71683CFB8657}"/>
              </a:ext>
            </a:extLst>
          </p:cNvPr>
          <p:cNvGrpSpPr/>
          <p:nvPr/>
        </p:nvGrpSpPr>
        <p:grpSpPr>
          <a:xfrm>
            <a:off x="-7043" y="9572454"/>
            <a:ext cx="742179" cy="742179"/>
            <a:chOff x="0" y="0"/>
            <a:chExt cx="195471" cy="195471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5CA1A40C-F9D5-40A5-900E-7AD8D39AB2B9}"/>
                </a:ext>
              </a:extLst>
            </p:cNvPr>
            <p:cNvSpPr/>
            <p:nvPr/>
          </p:nvSpPr>
          <p:spPr>
            <a:xfrm>
              <a:off x="0" y="0"/>
              <a:ext cx="195471" cy="195471"/>
            </a:xfrm>
            <a:custGeom>
              <a:avLst/>
              <a:gdLst/>
              <a:ahLst/>
              <a:cxnLst/>
              <a:rect l="l" t="t" r="r" b="b"/>
              <a:pathLst>
                <a:path w="195471" h="195471">
                  <a:moveTo>
                    <a:pt x="0" y="0"/>
                  </a:moveTo>
                  <a:lnTo>
                    <a:pt x="195471" y="0"/>
                  </a:lnTo>
                  <a:lnTo>
                    <a:pt x="195471" y="195471"/>
                  </a:lnTo>
                  <a:lnTo>
                    <a:pt x="0" y="19547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05002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9038A0CE-1784-8127-821F-911089EBB9BB}"/>
                </a:ext>
              </a:extLst>
            </p:cNvPr>
            <p:cNvSpPr txBox="1"/>
            <p:nvPr/>
          </p:nvSpPr>
          <p:spPr>
            <a:xfrm>
              <a:off x="0" y="-38100"/>
              <a:ext cx="195471" cy="23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F1D4BD-4331-A5BB-0B63-EC88D2D0FBEF}"/>
              </a:ext>
            </a:extLst>
          </p:cNvPr>
          <p:cNvSpPr txBox="1"/>
          <p:nvPr/>
        </p:nvSpPr>
        <p:spPr>
          <a:xfrm>
            <a:off x="329225" y="9724786"/>
            <a:ext cx="724851" cy="42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9"/>
              </a:lnSpc>
              <a:spcBef>
                <a:spcPct val="0"/>
              </a:spcBef>
            </a:pPr>
            <a:r>
              <a:rPr lang="en-US" sz="247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59983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467</Words>
  <Application>Microsoft Office PowerPoint</Application>
  <PresentationFormat>Custom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Poppins Medium</vt:lpstr>
      <vt:lpstr>Segoe UI Emoji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Cyber Security Presentation</dc:title>
  <cp:lastModifiedBy>Ahmed Hatem Mahmoud Abd El Nasser</cp:lastModifiedBy>
  <cp:revision>30</cp:revision>
  <dcterms:created xsi:type="dcterms:W3CDTF">2006-08-16T00:00:00Z</dcterms:created>
  <dcterms:modified xsi:type="dcterms:W3CDTF">2025-05-09T17:42:46Z</dcterms:modified>
  <dc:identifier>DAGm5xOhdA8</dc:identifier>
</cp:coreProperties>
</file>